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26"/>
  </p:notesMasterIdLst>
  <p:handoutMasterIdLst>
    <p:handoutMasterId r:id="rId27"/>
  </p:handoutMasterIdLst>
  <p:sldIdLst>
    <p:sldId id="265" r:id="rId2"/>
    <p:sldId id="267" r:id="rId3"/>
    <p:sldId id="268" r:id="rId4"/>
    <p:sldId id="297" r:id="rId5"/>
    <p:sldId id="298" r:id="rId6"/>
    <p:sldId id="303" r:id="rId7"/>
    <p:sldId id="304" r:id="rId8"/>
    <p:sldId id="316" r:id="rId9"/>
    <p:sldId id="317" r:id="rId10"/>
    <p:sldId id="318" r:id="rId11"/>
    <p:sldId id="319" r:id="rId12"/>
    <p:sldId id="320" r:id="rId13"/>
    <p:sldId id="321" r:id="rId14"/>
    <p:sldId id="299" r:id="rId15"/>
    <p:sldId id="300" r:id="rId16"/>
    <p:sldId id="301" r:id="rId17"/>
    <p:sldId id="302" r:id="rId18"/>
    <p:sldId id="322" r:id="rId19"/>
    <p:sldId id="324" r:id="rId20"/>
    <p:sldId id="325" r:id="rId21"/>
    <p:sldId id="323" r:id="rId22"/>
    <p:sldId id="326" r:id="rId23"/>
    <p:sldId id="6007" r:id="rId24"/>
    <p:sldId id="5981" r:id="rId25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40D"/>
    <a:srgbClr val="5C2D91"/>
    <a:srgbClr val="654FF0"/>
    <a:srgbClr val="00549A"/>
    <a:srgbClr val="EF822F"/>
    <a:srgbClr val="0B549B"/>
    <a:srgbClr val="D0CECE"/>
    <a:srgbClr val="A6A6A6"/>
    <a:srgbClr val="595959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94713"/>
  </p:normalViewPr>
  <p:slideViewPr>
    <p:cSldViewPr snapToGrid="0" showGuides="1">
      <p:cViewPr varScale="1">
        <p:scale>
          <a:sx n="52" d="100"/>
          <a:sy n="52" d="100"/>
        </p:scale>
        <p:origin x="156" y="66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4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render </a:t>
            </a:r>
            <a:r>
              <a:rPr lang="pt-BR" dirty="0" err="1"/>
              <a:t>tree</a:t>
            </a:r>
            <a:r>
              <a:rPr lang="pt-BR" dirty="0"/>
              <a:t> é uma representação na memória da DOM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650B-9711-5345-971A-DBF4817AF9EB}" type="slidenum">
              <a:rPr lang="pt-BR" altLang="pt-BR" smtClean="0"/>
              <a:pPr/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17967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14/06/2019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VPConf -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7637B86-9393-42F4-9B88-1909AC095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201" y="2731883"/>
            <a:ext cx="10765874" cy="5608668"/>
          </a:xfr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4265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pt-BR" sz="4265" noProof="0"/>
              <a:t>Conteúdo</a:t>
            </a:r>
          </a:p>
        </p:txBody>
      </p:sp>
    </p:spTree>
    <p:extLst>
      <p:ext uri="{BB962C8B-B14F-4D97-AF65-F5344CB8AC3E}">
        <p14:creationId xmlns:p14="http://schemas.microsoft.com/office/powerpoint/2010/main" val="3167025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VPConf - Obrig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D198B252-F8D0-4498-9717-CAD90661464D}"/>
              </a:ext>
            </a:extLst>
          </p:cNvPr>
          <p:cNvSpPr/>
          <p:nvPr userDrawn="1"/>
        </p:nvSpPr>
        <p:spPr bwMode="white">
          <a:xfrm>
            <a:off x="803744" y="4213829"/>
            <a:ext cx="4499776" cy="714040"/>
          </a:xfrm>
          <a:prstGeom prst="rect">
            <a:avLst/>
          </a:prstGeom>
        </p:spPr>
        <p:txBody>
          <a:bodyPr vert="horz" lIns="121872" tIns="60936" rIns="121872" bIns="60936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5598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ea typeface="+mj-ea"/>
                <a:cs typeface="Segoe UI" panose="020B0502040204020203" pitchFamily="34" charset="0"/>
              </a:rPr>
              <a:t>OBRIGADO!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117C5FF6-1CA4-4462-B105-3064E4A898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1902" y="970525"/>
            <a:ext cx="2031206" cy="192616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9"/>
            </a:lvl1pPr>
          </a:lstStyle>
          <a:p>
            <a:endParaRPr lang="pt-BR"/>
          </a:p>
        </p:txBody>
      </p:sp>
      <p:sp>
        <p:nvSpPr>
          <p:cNvPr id="21" name="Espaço Reservado para Imagem 3">
            <a:extLst>
              <a:ext uri="{FF2B5EF4-FFF2-40B4-BE49-F238E27FC236}">
                <a16:creationId xmlns:a16="http://schemas.microsoft.com/office/drawing/2014/main" id="{104E0D78-36BF-44E2-AFE9-CEAF4D2B5D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11902" y="3592805"/>
            <a:ext cx="2031206" cy="192616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9"/>
            </a:lvl1pPr>
          </a:lstStyle>
          <a:p>
            <a:endParaRPr lang="pt-BR"/>
          </a:p>
        </p:txBody>
      </p:sp>
      <p:sp>
        <p:nvSpPr>
          <p:cNvPr id="22" name="Espaço Reservado para Imagem 3">
            <a:extLst>
              <a:ext uri="{FF2B5EF4-FFF2-40B4-BE49-F238E27FC236}">
                <a16:creationId xmlns:a16="http://schemas.microsoft.com/office/drawing/2014/main" id="{5928FD1C-B55A-4804-8DB4-428B4937CE9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1902" y="6229113"/>
            <a:ext cx="2031206" cy="192616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9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481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4" r:id="rId35"/>
    <p:sldLayoutId id="2147484055" r:id="rId36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0400-D1E5-4A4A-8963-B4C09FFC8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TRILHA .NET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760BA-DA87-224F-A996-6CE0239A0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C# no navegador? Conheça o </a:t>
            </a:r>
            <a:r>
              <a:rPr lang="pt-BR" dirty="0" err="1"/>
              <a:t>Blazor</a:t>
            </a:r>
            <a:r>
              <a:rPr lang="pt-BR" dirty="0"/>
              <a:t>!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C9F1CE-A427-074E-931D-E73C93136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Vinicius Mussak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E48791-0F84-1443-98D6-8112487C44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Microsoft MVP</a:t>
            </a:r>
          </a:p>
        </p:txBody>
      </p:sp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84078DB5-2B55-A44C-A5E7-E941B4784E6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48" y="4888405"/>
            <a:ext cx="2563906" cy="2563906"/>
          </a:xfrm>
        </p:spPr>
      </p:pic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557800DB-AE7B-4D00-82D3-71E064F250F0}"/>
              </a:ext>
            </a:extLst>
          </p:cNvPr>
          <p:cNvSpPr txBox="1">
            <a:spLocks/>
          </p:cNvSpPr>
          <p:nvPr/>
        </p:nvSpPr>
        <p:spPr>
          <a:xfrm>
            <a:off x="3932578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kern="120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dirty="0"/>
              <a:t>@</a:t>
            </a:r>
            <a:r>
              <a:rPr lang="pt-BR" dirty="0" err="1"/>
              <a:t>ViniciusMussak</a:t>
            </a:r>
            <a:endParaRPr lang="pt-BR" dirty="0"/>
          </a:p>
          <a:p>
            <a:pPr algn="r"/>
            <a:r>
              <a:rPr lang="pt-BR" dirty="0"/>
              <a:t>github.com/</a:t>
            </a:r>
            <a:r>
              <a:rPr lang="pt-BR" dirty="0" err="1"/>
              <a:t>vmussak</a:t>
            </a:r>
            <a:endParaRPr lang="pt-BR" dirty="0"/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1ABDA376-964F-4533-85D0-5A7ED4F3BAC5}"/>
              </a:ext>
            </a:extLst>
          </p:cNvPr>
          <p:cNvSpPr txBox="1">
            <a:spLocks/>
          </p:cNvSpPr>
          <p:nvPr/>
        </p:nvSpPr>
        <p:spPr>
          <a:xfrm>
            <a:off x="3932890" y="7219739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dirty="0"/>
              <a:t>viniciusmussak.net</a:t>
            </a:r>
          </a:p>
        </p:txBody>
      </p:sp>
    </p:spTree>
    <p:extLst>
      <p:ext uri="{BB962C8B-B14F-4D97-AF65-F5344CB8AC3E}">
        <p14:creationId xmlns:p14="http://schemas.microsoft.com/office/powerpoint/2010/main" val="397424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6D7FA79-D48D-6242-A60A-DA6A8726B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03751" y="2068624"/>
            <a:ext cx="6406156" cy="465144"/>
          </a:xfrm>
        </p:spPr>
        <p:txBody>
          <a:bodyPr/>
          <a:lstStyle/>
          <a:p>
            <a:r>
              <a:rPr lang="pt-BR" sz="4800" dirty="0"/>
              <a:t>O que é </a:t>
            </a:r>
            <a:r>
              <a:rPr lang="pt-BR" sz="4800" dirty="0" err="1"/>
              <a:t>blazor</a:t>
            </a:r>
            <a:r>
              <a:rPr lang="pt-BR" sz="4800" dirty="0"/>
              <a:t>?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9233F8-0BE3-DE4A-9715-66B4405D46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93163" y="3646900"/>
            <a:ext cx="7327701" cy="465144"/>
          </a:xfrm>
        </p:spPr>
        <p:txBody>
          <a:bodyPr/>
          <a:lstStyle/>
          <a:p>
            <a:r>
              <a:rPr lang="pt-BR" sz="4800" dirty="0"/>
              <a:t>Como funciona o </a:t>
            </a:r>
            <a:r>
              <a:rPr lang="pt-BR" sz="4800" dirty="0" err="1"/>
              <a:t>blazor</a:t>
            </a:r>
            <a:r>
              <a:rPr lang="pt-BR" sz="4800" dirty="0"/>
              <a:t>?</a:t>
            </a:r>
          </a:p>
          <a:p>
            <a:endParaRPr lang="pt-BR" sz="48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2B52E56-9638-7849-9287-CB6600036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93162" y="5219136"/>
            <a:ext cx="8020641" cy="465144"/>
          </a:xfrm>
        </p:spPr>
        <p:txBody>
          <a:bodyPr/>
          <a:lstStyle/>
          <a:p>
            <a:r>
              <a:rPr lang="pt-BR" sz="4800" dirty="0"/>
              <a:t>DEMO :D</a:t>
            </a:r>
          </a:p>
          <a:p>
            <a:endParaRPr lang="pt-BR" sz="4800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EC5DB7B-D445-4AD0-B0E9-BBC79F2F0BB6}"/>
              </a:ext>
            </a:extLst>
          </p:cNvPr>
          <p:cNvSpPr/>
          <p:nvPr/>
        </p:nvSpPr>
        <p:spPr>
          <a:xfrm>
            <a:off x="6993684" y="6560807"/>
            <a:ext cx="1250302" cy="10636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24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1A3AB9D5-3DA0-429A-82EC-F0E62EBB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67" y="2519979"/>
            <a:ext cx="4301369" cy="430136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885E003-6B63-4A59-A82F-7190EA75E231}"/>
              </a:ext>
            </a:extLst>
          </p:cNvPr>
          <p:cNvSpPr/>
          <p:nvPr/>
        </p:nvSpPr>
        <p:spPr>
          <a:xfrm>
            <a:off x="6493603" y="3048506"/>
            <a:ext cx="8124825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13800" dirty="0">
                <a:latin typeface="Roboto" panose="02000000000000000000"/>
              </a:rPr>
              <a:t>O que é</a:t>
            </a:r>
          </a:p>
          <a:p>
            <a:pPr algn="ctr"/>
            <a:r>
              <a:rPr lang="pt-BR" sz="13800" dirty="0" err="1">
                <a:solidFill>
                  <a:srgbClr val="5C2D91"/>
                </a:solidFill>
                <a:latin typeface="Roboto" panose="02000000000000000000"/>
              </a:rPr>
              <a:t>blazor</a:t>
            </a:r>
            <a:r>
              <a:rPr lang="pt-BR" sz="13800" dirty="0">
                <a:latin typeface="Roboto" panose="0200000000000000000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1279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00F4F5-0BB6-4102-A58B-D5AFCDE55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644" y="2848233"/>
            <a:ext cx="3447534" cy="3447534"/>
          </a:xfrm>
          <a:prstGeom prst="rect">
            <a:avLst/>
          </a:prstGeom>
        </p:spPr>
      </p:pic>
      <p:pic>
        <p:nvPicPr>
          <p:cNvPr id="5" name="Imagem 4" descr="Uma imagem contendo texto, ao ar livre, sinal&#10;&#10;Descrição gerada com muito alta confiança">
            <a:extLst>
              <a:ext uri="{FF2B5EF4-FFF2-40B4-BE49-F238E27FC236}">
                <a16:creationId xmlns:a16="http://schemas.microsoft.com/office/drawing/2014/main" id="{F7845BE1-9B50-4FE4-AA67-ACCC2B0A7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29" y="2848233"/>
            <a:ext cx="3447534" cy="344753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1C5C135-4D3A-4D9A-ADD5-BD1369FCF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950" y="3660938"/>
            <a:ext cx="5179749" cy="182212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00549A"/>
          </a:solidFill>
          <a:ln>
            <a:solidFill>
              <a:srgbClr val="005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Roboto" panose="02000000000000000000"/>
              </a:rPr>
              <a:t>FRAMEWORKS SPA</a:t>
            </a:r>
          </a:p>
        </p:txBody>
      </p:sp>
    </p:spTree>
    <p:extLst>
      <p:ext uri="{BB962C8B-B14F-4D97-AF65-F5344CB8AC3E}">
        <p14:creationId xmlns:p14="http://schemas.microsoft.com/office/powerpoint/2010/main" val="335519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5C2D91"/>
          </a:solidFill>
          <a:ln>
            <a:solidFill>
              <a:srgbClr val="5C2D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Roboto" panose="02000000000000000000"/>
              </a:rPr>
              <a:t>Então, o que é o </a:t>
            </a:r>
            <a:r>
              <a:rPr lang="pt-BR" sz="6000" dirty="0" err="1">
                <a:latin typeface="Roboto" panose="02000000000000000000"/>
              </a:rPr>
              <a:t>Blazor</a:t>
            </a:r>
            <a:r>
              <a:rPr lang="pt-BR" sz="6000" dirty="0">
                <a:latin typeface="Roboto" panose="02000000000000000000"/>
              </a:rPr>
              <a:t> mesmo?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1711BC-E3D0-4D42-AB82-919EE18AB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43" y="2188013"/>
            <a:ext cx="7829564" cy="42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2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5C2D91"/>
          </a:solidFill>
          <a:ln>
            <a:solidFill>
              <a:srgbClr val="5C2D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Roboto" panose="02000000000000000000"/>
              </a:rPr>
              <a:t>Mas C# é melhor que JS?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1711BC-E3D0-4D42-AB82-919EE18AB4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60"/>
          <a:stretch/>
        </p:blipFill>
        <p:spPr>
          <a:xfrm>
            <a:off x="1511936" y="1870772"/>
            <a:ext cx="3776961" cy="42081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FAB1D62-FD95-4368-813C-27CF1935F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9"/>
          <a:stretch/>
        </p:blipFill>
        <p:spPr>
          <a:xfrm>
            <a:off x="8977510" y="1870772"/>
            <a:ext cx="3966490" cy="4208138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D10B92E-12CE-4976-9B67-5BAEEC01A1DF}"/>
              </a:ext>
            </a:extLst>
          </p:cNvPr>
          <p:cNvCxnSpPr>
            <a:cxnSpLocks/>
          </p:cNvCxnSpPr>
          <p:nvPr/>
        </p:nvCxnSpPr>
        <p:spPr>
          <a:xfrm>
            <a:off x="3254824" y="3004457"/>
            <a:ext cx="317240" cy="37322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E9D02AA-21CD-4788-9CCF-27822DA48EA4}"/>
              </a:ext>
            </a:extLst>
          </p:cNvPr>
          <p:cNvCxnSpPr>
            <a:cxnSpLocks/>
          </p:cNvCxnSpPr>
          <p:nvPr/>
        </p:nvCxnSpPr>
        <p:spPr>
          <a:xfrm flipH="1">
            <a:off x="4024598" y="3023118"/>
            <a:ext cx="270588" cy="39188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B096822-6ADF-4BD9-A1B7-AD6ACA3EBCDA}"/>
              </a:ext>
            </a:extLst>
          </p:cNvPr>
          <p:cNvCxnSpPr>
            <a:cxnSpLocks/>
          </p:cNvCxnSpPr>
          <p:nvPr/>
        </p:nvCxnSpPr>
        <p:spPr>
          <a:xfrm>
            <a:off x="10193600" y="2985796"/>
            <a:ext cx="317240" cy="37322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7BD3B77-E8E7-4D9A-A402-AC62F9953F81}"/>
              </a:ext>
            </a:extLst>
          </p:cNvPr>
          <p:cNvCxnSpPr>
            <a:cxnSpLocks/>
          </p:cNvCxnSpPr>
          <p:nvPr/>
        </p:nvCxnSpPr>
        <p:spPr>
          <a:xfrm flipH="1">
            <a:off x="10963374" y="3004457"/>
            <a:ext cx="270588" cy="39188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FD3ED17-0EC6-4180-99CF-7D7304209AAC}"/>
              </a:ext>
            </a:extLst>
          </p:cNvPr>
          <p:cNvSpPr txBox="1"/>
          <p:nvPr/>
        </p:nvSpPr>
        <p:spPr>
          <a:xfrm>
            <a:off x="5911534" y="1720377"/>
            <a:ext cx="2334293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700" dirty="0"/>
              <a:t>&gt;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30485E7-D678-4DFB-9A43-EDBC32CFEF88}"/>
              </a:ext>
            </a:extLst>
          </p:cNvPr>
          <p:cNvSpPr txBox="1"/>
          <p:nvPr/>
        </p:nvSpPr>
        <p:spPr>
          <a:xfrm>
            <a:off x="13219826" y="1569983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700" dirty="0"/>
              <a:t>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652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rgbClr val="0070C0"/>
                </a:solidFill>
                <a:latin typeface="Consolas" panose="020B0609020204030204" pitchFamily="49" charset="0"/>
              </a:rPr>
              <a:t>var</a:t>
            </a:r>
            <a:r>
              <a:rPr lang="pt-BR" sz="2800" dirty="0">
                <a:latin typeface="Consolas" panose="020B0609020204030204" pitchFamily="49" charset="0"/>
              </a:rPr>
              <a:t> </a:t>
            </a:r>
            <a:r>
              <a:rPr lang="pt-BR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javascript</a:t>
            </a:r>
            <a:r>
              <a:rPr lang="pt-BR" sz="2800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</a:p>
          <a:p>
            <a:pPr algn="ctr"/>
            <a:endParaRPr lang="pt-BR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sz="2800" dirty="0">
                <a:solidFill>
                  <a:schemeClr val="tx1"/>
                </a:solidFill>
                <a:latin typeface="Consolas" panose="020B0609020204030204" pitchFamily="49" charset="0"/>
              </a:rPr>
              <a:t>console.log</a:t>
            </a:r>
            <a:r>
              <a:rPr 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(</a:t>
            </a:r>
            <a:r>
              <a:rPr lang="pt-BR" sz="2800" dirty="0">
                <a:solidFill>
                  <a:srgbClr val="FF6600"/>
                </a:solidFill>
                <a:latin typeface="Consolas" panose="020B0609020204030204" pitchFamily="49" charset="0"/>
              </a:rPr>
              <a:t>“Informação com JS”</a:t>
            </a:r>
            <a:r>
              <a:rPr 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);</a:t>
            </a:r>
          </a:p>
          <a:p>
            <a:pPr algn="ctr"/>
            <a:endParaRPr lang="pt-BR" sz="2800" dirty="0">
              <a:solidFill>
                <a:srgbClr val="999999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alert</a:t>
            </a:r>
            <a:r>
              <a:rPr 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(</a:t>
            </a:r>
            <a:r>
              <a:rPr lang="pt-BR" sz="2800" dirty="0">
                <a:solidFill>
                  <a:srgbClr val="FF6600"/>
                </a:solidFill>
                <a:latin typeface="Consolas" panose="020B0609020204030204" pitchFamily="49" charset="0"/>
              </a:rPr>
              <a:t>“</a:t>
            </a:r>
            <a:r>
              <a:rPr lang="pt-BR" sz="2800" dirty="0" err="1">
                <a:solidFill>
                  <a:srgbClr val="FF6600"/>
                </a:solidFill>
                <a:latin typeface="Consolas" panose="020B0609020204030204" pitchFamily="49" charset="0"/>
              </a:rPr>
              <a:t>Alooo</a:t>
            </a:r>
            <a:r>
              <a:rPr lang="pt-BR" sz="2800" dirty="0">
                <a:solidFill>
                  <a:srgbClr val="FF6600"/>
                </a:solidFill>
                <a:latin typeface="Consolas" panose="020B0609020204030204" pitchFamily="49" charset="0"/>
              </a:rPr>
              <a:t>”</a:t>
            </a:r>
            <a:r>
              <a:rPr 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);</a:t>
            </a:r>
          </a:p>
          <a:p>
            <a:pPr algn="ctr"/>
            <a:endParaRPr lang="pt-BR" sz="2800" dirty="0">
              <a:solidFill>
                <a:srgbClr val="999999"/>
              </a:solidFill>
              <a:latin typeface="Consolas" panose="020B0609020204030204" pitchFamily="49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800" dirty="0" err="1">
                <a:solidFill>
                  <a:srgbClr val="0070C0"/>
                </a:solidFill>
                <a:latin typeface="Consolas" panose="020B0609020204030204" pitchFamily="49" charset="0"/>
              </a:rPr>
              <a:t>Math</a:t>
            </a:r>
            <a:r>
              <a:rPr lang="pt-BR" altLang="pt-BR" sz="2800" dirty="0" err="1">
                <a:solidFill>
                  <a:srgbClr val="999999"/>
                </a:solidFill>
                <a:latin typeface="Consolas" panose="020B0609020204030204" pitchFamily="49" charset="0"/>
              </a:rPr>
              <a:t>.</a:t>
            </a:r>
            <a:r>
              <a:rPr lang="pt-BR" altLang="pt-BR" sz="2800" dirty="0" err="1">
                <a:solidFill>
                  <a:srgbClr val="DD4A68"/>
                </a:solidFill>
                <a:latin typeface="Consolas" panose="020B0609020204030204" pitchFamily="49" charset="0"/>
              </a:rPr>
              <a:t>pow</a:t>
            </a:r>
            <a:r>
              <a:rPr lang="pt-BR" alt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(</a:t>
            </a:r>
            <a:r>
              <a:rPr lang="pt-BR" altLang="pt-BR" sz="2800" dirty="0">
                <a:solidFill>
                  <a:srgbClr val="990055"/>
                </a:solidFill>
                <a:latin typeface="Consolas" panose="020B0609020204030204" pitchFamily="49" charset="0"/>
              </a:rPr>
              <a:t>7</a:t>
            </a:r>
            <a:r>
              <a:rPr lang="pt-BR" alt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,</a:t>
            </a:r>
            <a:r>
              <a:rPr lang="pt-BR" altLang="pt-BR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2800" dirty="0">
                <a:solidFill>
                  <a:srgbClr val="990055"/>
                </a:solidFill>
                <a:latin typeface="Consolas" panose="020B0609020204030204" pitchFamily="49" charset="0"/>
              </a:rPr>
              <a:t>2</a:t>
            </a:r>
            <a:r>
              <a:rPr lang="pt-BR" altLang="pt-BR" sz="2800" dirty="0">
                <a:solidFill>
                  <a:srgbClr val="999999"/>
                </a:solidFill>
                <a:latin typeface="Consolas" panose="020B0609020204030204" pitchFamily="49" charset="0"/>
              </a:rPr>
              <a:t>);</a:t>
            </a:r>
            <a:r>
              <a:rPr lang="pt-BR" altLang="pt-BR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2800" dirty="0">
                <a:solidFill>
                  <a:srgbClr val="00B050"/>
                </a:solidFill>
                <a:latin typeface="Consolas" panose="020B0609020204030204" pitchFamily="49" charset="0"/>
              </a:rPr>
              <a:t>// 49</a:t>
            </a:r>
            <a:r>
              <a:rPr lang="pt-BR" altLang="pt-BR" sz="4000" dirty="0">
                <a:solidFill>
                  <a:srgbClr val="00B050"/>
                </a:solidFill>
              </a:rPr>
              <a:t> </a:t>
            </a:r>
            <a:endParaRPr lang="pt-BR" altLang="pt-BR" sz="660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996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6397" dirty="0">
                <a:solidFill>
                  <a:srgbClr val="FF6600"/>
                </a:solidFill>
                <a:latin typeface="Consolas" panose="020B0609020204030204" pitchFamily="49" charset="0"/>
              </a:rPr>
              <a:t>“50” </a:t>
            </a:r>
            <a:r>
              <a:rPr lang="pt-BR" altLang="pt-BR" sz="6397" dirty="0">
                <a:solidFill>
                  <a:schemeClr val="tx1"/>
                </a:solidFill>
                <a:latin typeface="Consolas" panose="020B0609020204030204" pitchFamily="49" charset="0"/>
              </a:rPr>
              <a:t>== </a:t>
            </a:r>
            <a:r>
              <a:rPr lang="pt-BR" altLang="pt-BR" sz="6397" dirty="0">
                <a:solidFill>
                  <a:srgbClr val="990055"/>
                </a:solidFill>
                <a:latin typeface="Consolas" panose="020B0609020204030204" pitchFamily="49" charset="0"/>
              </a:rPr>
              <a:t>50</a:t>
            </a:r>
            <a:r>
              <a:rPr lang="pt-BR" altLang="pt-BR" sz="6397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6397" dirty="0">
                <a:solidFill>
                  <a:srgbClr val="00B050"/>
                </a:solidFill>
                <a:latin typeface="Consolas" panose="020B0609020204030204" pitchFamily="49" charset="0"/>
              </a:rPr>
              <a:t>//</a:t>
            </a:r>
            <a:r>
              <a:rPr lang="pt-BR" altLang="pt-BR" sz="6397" dirty="0" err="1">
                <a:solidFill>
                  <a:srgbClr val="00B050"/>
                </a:solidFill>
                <a:latin typeface="Consolas" panose="020B0609020204030204" pitchFamily="49" charset="0"/>
              </a:rPr>
              <a:t>true</a:t>
            </a:r>
            <a:endParaRPr lang="pt-BR" altLang="pt-BR" sz="6397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endParaRPr lang="pt-BR" altLang="pt-BR" sz="6397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altLang="pt-BR" sz="6397" dirty="0">
                <a:solidFill>
                  <a:srgbClr val="FF6600"/>
                </a:solidFill>
                <a:latin typeface="Consolas" panose="020B0609020204030204" pitchFamily="49" charset="0"/>
              </a:rPr>
              <a:t>“50” </a:t>
            </a:r>
            <a:r>
              <a:rPr lang="pt-BR" altLang="pt-BR" sz="6397" dirty="0">
                <a:solidFill>
                  <a:schemeClr val="tx1"/>
                </a:solidFill>
                <a:latin typeface="Consolas" panose="020B0609020204030204" pitchFamily="49" charset="0"/>
              </a:rPr>
              <a:t>=== </a:t>
            </a:r>
            <a:r>
              <a:rPr lang="pt-BR" altLang="pt-BR" sz="6397" dirty="0">
                <a:solidFill>
                  <a:srgbClr val="990055"/>
                </a:solidFill>
                <a:latin typeface="Consolas" panose="020B0609020204030204" pitchFamily="49" charset="0"/>
              </a:rPr>
              <a:t>50</a:t>
            </a:r>
            <a:r>
              <a:rPr lang="pt-BR" altLang="pt-BR" sz="6397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6397" dirty="0">
                <a:solidFill>
                  <a:srgbClr val="00B050"/>
                </a:solidFill>
                <a:latin typeface="Consolas" panose="020B0609020204030204" pitchFamily="49" charset="0"/>
              </a:rPr>
              <a:t>//false</a:t>
            </a:r>
          </a:p>
          <a:p>
            <a:pPr algn="ctr"/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68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5331" dirty="0" err="1">
                <a:solidFill>
                  <a:srgbClr val="0070C0"/>
                </a:solidFill>
                <a:latin typeface="Consolas" panose="020B0609020204030204" pitchFamily="49" charset="0"/>
              </a:rPr>
              <a:t>Array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4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==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FF6600"/>
                </a:solidFill>
                <a:latin typeface="Consolas" panose="020B0609020204030204" pitchFamily="49" charset="0"/>
              </a:rPr>
              <a:t>“,,,”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</a:t>
            </a:r>
            <a:r>
              <a:rPr lang="pt-BR" altLang="pt-BR" sz="5331" dirty="0" err="1">
                <a:solidFill>
                  <a:srgbClr val="00B050"/>
                </a:solidFill>
                <a:latin typeface="Consolas" panose="020B0609020204030204" pitchFamily="49" charset="0"/>
              </a:rPr>
              <a:t>true</a:t>
            </a:r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0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==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00B0F0"/>
                </a:solidFill>
                <a:latin typeface="Consolas" panose="020B0609020204030204" pitchFamily="49" charset="0"/>
              </a:rPr>
              <a:t>false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</a:t>
            </a:r>
            <a:r>
              <a:rPr lang="pt-BR" altLang="pt-BR" sz="5331" dirty="0" err="1">
                <a:solidFill>
                  <a:srgbClr val="00B050"/>
                </a:solidFill>
                <a:latin typeface="Consolas" panose="020B0609020204030204" pitchFamily="49" charset="0"/>
              </a:rPr>
              <a:t>true</a:t>
            </a:r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43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5331" dirty="0" err="1">
                <a:solidFill>
                  <a:srgbClr val="0070C0"/>
                </a:solidFill>
                <a:latin typeface="Consolas" panose="020B0609020204030204" pitchFamily="49" charset="0"/>
              </a:rPr>
              <a:t>typeof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 err="1">
                <a:solidFill>
                  <a:schemeClr val="tx1"/>
                </a:solidFill>
                <a:latin typeface="Consolas" panose="020B0609020204030204" pitchFamily="49" charset="0"/>
              </a:rPr>
              <a:t>NaN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</a:t>
            </a:r>
            <a:r>
              <a:rPr lang="pt-BR" altLang="pt-BR" sz="5331" dirty="0" err="1">
                <a:solidFill>
                  <a:srgbClr val="00B050"/>
                </a:solidFill>
                <a:latin typeface="Consolas" panose="020B0609020204030204" pitchFamily="49" charset="0"/>
              </a:rPr>
              <a:t>number</a:t>
            </a:r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altLang="pt-BR" sz="5331" dirty="0" err="1">
                <a:solidFill>
                  <a:schemeClr val="tx1"/>
                </a:solidFill>
                <a:latin typeface="Consolas" panose="020B0609020204030204" pitchFamily="49" charset="0"/>
              </a:rPr>
              <a:t>NaN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==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 err="1">
                <a:solidFill>
                  <a:schemeClr val="tx1"/>
                </a:solidFill>
                <a:latin typeface="Consolas" panose="020B0609020204030204" pitchFamily="49" charset="0"/>
              </a:rPr>
              <a:t>NaN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//false</a:t>
            </a:r>
          </a:p>
        </p:txBody>
      </p:sp>
    </p:spTree>
    <p:extLst>
      <p:ext uri="{BB962C8B-B14F-4D97-AF65-F5344CB8AC3E}">
        <p14:creationId xmlns:p14="http://schemas.microsoft.com/office/powerpoint/2010/main" val="367011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console.log(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9999999999999999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b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</a:b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//10000000000000000</a:t>
            </a:r>
          </a:p>
        </p:txBody>
      </p:sp>
    </p:spTree>
    <p:extLst>
      <p:ext uri="{BB962C8B-B14F-4D97-AF65-F5344CB8AC3E}">
        <p14:creationId xmlns:p14="http://schemas.microsoft.com/office/powerpoint/2010/main" val="1161485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0.1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+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0.2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==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0.3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//false</a:t>
            </a:r>
          </a:p>
          <a:p>
            <a:pPr algn="ctr"/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0.1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+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0.2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//0.30000000000000004 </a:t>
            </a:r>
            <a:b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</a:br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25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JAVASCRIPT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BB1405-3418-4D62-A35F-C7A8800611D4}"/>
              </a:ext>
            </a:extLst>
          </p:cNvPr>
          <p:cNvSpPr/>
          <p:nvPr/>
        </p:nvSpPr>
        <p:spPr>
          <a:xfrm>
            <a:off x="906232" y="3320465"/>
            <a:ext cx="14437189" cy="50998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sz="5331" dirty="0">
                <a:solidFill>
                  <a:srgbClr val="FF6600"/>
                </a:solidFill>
                <a:latin typeface="Consolas" panose="020B0609020204030204" pitchFamily="49" charset="0"/>
              </a:rPr>
              <a:t>“2”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+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1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//21</a:t>
            </a:r>
          </a:p>
          <a:p>
            <a:pPr algn="ctr"/>
            <a:endParaRPr lang="pt-BR" altLang="pt-BR" sz="5331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algn="ctr"/>
            <a:r>
              <a:rPr lang="pt-BR" altLang="pt-BR" sz="5331" dirty="0">
                <a:solidFill>
                  <a:srgbClr val="FF6600"/>
                </a:solidFill>
                <a:latin typeface="Consolas" panose="020B0609020204030204" pitchFamily="49" charset="0"/>
              </a:rPr>
              <a:t>“2”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1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//1</a:t>
            </a:r>
          </a:p>
          <a:p>
            <a:pPr algn="ctr"/>
            <a:br>
              <a:rPr lang="pt-BR" altLang="pt-BR" sz="5331" dirty="0">
                <a:solidFill>
                  <a:srgbClr val="0070C0"/>
                </a:solidFill>
                <a:latin typeface="Consolas" panose="020B0609020204030204" pitchFamily="49" charset="0"/>
              </a:rPr>
            </a:br>
            <a:r>
              <a:rPr lang="pt-BR" altLang="pt-BR" sz="5331" dirty="0">
                <a:solidFill>
                  <a:srgbClr val="FF6600"/>
                </a:solidFill>
                <a:latin typeface="Consolas" panose="020B0609020204030204" pitchFamily="49" charset="0"/>
              </a:rPr>
              <a:t>“2” </a:t>
            </a:r>
            <a:r>
              <a:rPr lang="pt-BR" altLang="pt-BR" sz="5331" dirty="0">
                <a:solidFill>
                  <a:schemeClr val="tx1"/>
                </a:solidFill>
                <a:latin typeface="Consolas" panose="020B0609020204030204" pitchFamily="49" charset="0"/>
              </a:rPr>
              <a:t>- -</a:t>
            </a:r>
            <a:r>
              <a:rPr lang="pt-BR" altLang="pt-BR" sz="5331" dirty="0">
                <a:solidFill>
                  <a:srgbClr val="990055"/>
                </a:solidFill>
                <a:latin typeface="Consolas" panose="020B0609020204030204" pitchFamily="49" charset="0"/>
              </a:rPr>
              <a:t> 1 </a:t>
            </a:r>
            <a:r>
              <a:rPr lang="pt-BR" altLang="pt-BR" sz="5331" dirty="0">
                <a:solidFill>
                  <a:srgbClr val="00B050"/>
                </a:solidFill>
                <a:latin typeface="Consolas" panose="020B0609020204030204" pitchFamily="49" charset="0"/>
              </a:rPr>
              <a:t>//3</a:t>
            </a:r>
          </a:p>
        </p:txBody>
      </p:sp>
    </p:spTree>
    <p:extLst>
      <p:ext uri="{BB962C8B-B14F-4D97-AF65-F5344CB8AC3E}">
        <p14:creationId xmlns:p14="http://schemas.microsoft.com/office/powerpoint/2010/main" val="1181322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0918548D-382F-4CD2-B6FB-A820BBED4CA8}"/>
              </a:ext>
            </a:extLst>
          </p:cNvPr>
          <p:cNvSpPr/>
          <p:nvPr/>
        </p:nvSpPr>
        <p:spPr>
          <a:xfrm>
            <a:off x="5756749" y="2618556"/>
            <a:ext cx="2934172" cy="39561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FEF8717-85D5-402A-B381-FBD05724881D}"/>
              </a:ext>
            </a:extLst>
          </p:cNvPr>
          <p:cNvSpPr/>
          <p:nvPr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187D54-FB20-4C8C-A001-EDB6B8299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442ACDB-E809-4BAC-9818-3998D1FD506C}"/>
              </a:ext>
            </a:extLst>
          </p:cNvPr>
          <p:cNvSpPr txBox="1"/>
          <p:nvPr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Vantagens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4AECA3C-7139-4DD2-B33F-4C7B2408313E}"/>
              </a:ext>
            </a:extLst>
          </p:cNvPr>
          <p:cNvSpPr/>
          <p:nvPr/>
        </p:nvSpPr>
        <p:spPr>
          <a:xfrm>
            <a:off x="11691113" y="465628"/>
            <a:ext cx="4087977" cy="1705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5D87BB95-8A63-410D-81DB-7EC944B8E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70" y="2945495"/>
            <a:ext cx="3207731" cy="200688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BCB74945-34B6-43CB-BFF0-CB3B24D350FE}"/>
              </a:ext>
            </a:extLst>
          </p:cNvPr>
          <p:cNvSpPr txBox="1"/>
          <p:nvPr/>
        </p:nvSpPr>
        <p:spPr>
          <a:xfrm>
            <a:off x="6121610" y="4983993"/>
            <a:ext cx="22044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>
                <a:latin typeface="Roboto" panose="02000000000000000000"/>
              </a:rPr>
              <a:t>Equipe que </a:t>
            </a:r>
          </a:p>
          <a:p>
            <a:pPr algn="ctr"/>
            <a:r>
              <a:rPr lang="pt-BR" sz="2800" dirty="0">
                <a:latin typeface="Roboto" panose="02000000000000000000"/>
              </a:rPr>
              <a:t>só manja C#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0F1E539-1BC6-4DF1-A7A1-BB81F6F693E8}"/>
              </a:ext>
            </a:extLst>
          </p:cNvPr>
          <p:cNvSpPr/>
          <p:nvPr/>
        </p:nvSpPr>
        <p:spPr>
          <a:xfrm>
            <a:off x="9329341" y="2618556"/>
            <a:ext cx="2934172" cy="39561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7D71958-36FC-437C-B827-BAB46F3070A6}"/>
              </a:ext>
            </a:extLst>
          </p:cNvPr>
          <p:cNvSpPr txBox="1"/>
          <p:nvPr/>
        </p:nvSpPr>
        <p:spPr>
          <a:xfrm>
            <a:off x="9694202" y="4983993"/>
            <a:ext cx="24240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>
                <a:latin typeface="Roboto" panose="02000000000000000000"/>
              </a:rPr>
              <a:t>Usar recursos</a:t>
            </a:r>
          </a:p>
          <a:p>
            <a:pPr algn="ctr"/>
            <a:r>
              <a:rPr lang="pt-BR" sz="2800" dirty="0">
                <a:latin typeface="Roboto" panose="02000000000000000000"/>
              </a:rPr>
              <a:t>do .NET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9F4C51E-58EE-4F23-B5EC-FDE7CB33A211}"/>
              </a:ext>
            </a:extLst>
          </p:cNvPr>
          <p:cNvSpPr/>
          <p:nvPr/>
        </p:nvSpPr>
        <p:spPr>
          <a:xfrm>
            <a:off x="12901933" y="2618556"/>
            <a:ext cx="2934172" cy="39561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2A8043D-2EC6-47DC-B529-82E1B17CB87A}"/>
              </a:ext>
            </a:extLst>
          </p:cNvPr>
          <p:cNvSpPr txBox="1"/>
          <p:nvPr/>
        </p:nvSpPr>
        <p:spPr>
          <a:xfrm>
            <a:off x="13266794" y="4983993"/>
            <a:ext cx="24240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>
                <a:latin typeface="Roboto" panose="02000000000000000000"/>
              </a:rPr>
              <a:t>Compartilhar</a:t>
            </a:r>
          </a:p>
          <a:p>
            <a:pPr algn="ctr"/>
            <a:r>
              <a:rPr lang="pt-BR" sz="2800" dirty="0">
                <a:latin typeface="Roboto" panose="02000000000000000000"/>
              </a:rPr>
              <a:t>código entre</a:t>
            </a:r>
          </a:p>
          <a:p>
            <a:pPr algn="ctr"/>
            <a:r>
              <a:rPr lang="pt-BR" sz="2800" dirty="0" err="1">
                <a:latin typeface="Roboto" panose="02000000000000000000"/>
              </a:rPr>
              <a:t>client</a:t>
            </a:r>
            <a:r>
              <a:rPr lang="pt-BR" sz="2800" dirty="0">
                <a:latin typeface="Roboto" panose="02000000000000000000"/>
              </a:rPr>
              <a:t> e server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35F8734D-7B76-4C35-A525-3A3358902B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875" y="3106359"/>
            <a:ext cx="1635680" cy="1564801"/>
          </a:xfrm>
          <a:prstGeom prst="rect">
            <a:avLst/>
          </a:prstGeom>
        </p:spPr>
      </p:pic>
      <p:grpSp>
        <p:nvGrpSpPr>
          <p:cNvPr id="35" name="Group 8">
            <a:extLst>
              <a:ext uri="{FF2B5EF4-FFF2-40B4-BE49-F238E27FC236}">
                <a16:creationId xmlns:a16="http://schemas.microsoft.com/office/drawing/2014/main" id="{C2EA0DCD-FB47-483A-9EA9-1000AE6ADD38}"/>
              </a:ext>
            </a:extLst>
          </p:cNvPr>
          <p:cNvGrpSpPr>
            <a:grpSpLocks/>
          </p:cNvGrpSpPr>
          <p:nvPr/>
        </p:nvGrpSpPr>
        <p:grpSpPr bwMode="auto">
          <a:xfrm>
            <a:off x="13266794" y="3106359"/>
            <a:ext cx="2250029" cy="1557416"/>
            <a:chOff x="952844" y="5316420"/>
            <a:chExt cx="2001768" cy="1350348"/>
          </a:xfrm>
        </p:grpSpPr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C801370C-DE99-47A8-9C36-6656391103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2844" y="5316420"/>
              <a:ext cx="1091279" cy="1091279"/>
              <a:chOff x="952844" y="5316420"/>
              <a:chExt cx="1091279" cy="1091279"/>
            </a:xfrm>
          </p:grpSpPr>
          <p:pic>
            <p:nvPicPr>
              <p:cNvPr id="40" name="Picture 2">
                <a:extLst>
                  <a:ext uri="{FF2B5EF4-FFF2-40B4-BE49-F238E27FC236}">
                    <a16:creationId xmlns:a16="http://schemas.microsoft.com/office/drawing/2014/main" id="{5C50B4DA-511B-4396-BF6C-A8F0C93843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2844" y="5316420"/>
                <a:ext cx="1091279" cy="1091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Box 22">
                <a:extLst>
                  <a:ext uri="{FF2B5EF4-FFF2-40B4-BE49-F238E27FC236}">
                    <a16:creationId xmlns:a16="http://schemas.microsoft.com/office/drawing/2014/main" id="{9501D75D-69A7-47FB-BA85-A369006357C9}"/>
                  </a:ext>
                </a:extLst>
              </p:cNvPr>
              <p:cNvSpPr txBox="1"/>
              <p:nvPr/>
            </p:nvSpPr>
            <p:spPr>
              <a:xfrm>
                <a:off x="985234" y="5697664"/>
                <a:ext cx="999806" cy="333321"/>
              </a:xfrm>
              <a:prstGeom prst="rect">
                <a:avLst/>
              </a:prstGeom>
              <a:noFill/>
            </p:spPr>
            <p:txBody>
              <a:bodyPr lIns="137141" tIns="109713" rIns="137141" bIns="109713" anchor="ctr">
                <a:spAutoFit/>
              </a:bodyPr>
              <a:lstStyle/>
              <a:p>
                <a:pPr algn="ctr" defTabSz="685739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450"/>
                  </a:spcAft>
                  <a:defRPr/>
                </a:pPr>
                <a:r>
                  <a:rPr lang="en-US" sz="1176" b="1" kern="0" dirty="0">
                    <a:solidFill>
                      <a:prstClr val="white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CODE</a:t>
                </a:r>
              </a:p>
            </p:txBody>
          </p:sp>
        </p:grpSp>
        <p:grpSp>
          <p:nvGrpSpPr>
            <p:cNvPr id="37" name="Group 5">
              <a:extLst>
                <a:ext uri="{FF2B5EF4-FFF2-40B4-BE49-F238E27FC236}">
                  <a16:creationId xmlns:a16="http://schemas.microsoft.com/office/drawing/2014/main" id="{01620A69-DC9D-47B5-A7FA-12D70B226B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4781" y="5666937"/>
              <a:ext cx="999831" cy="999831"/>
              <a:chOff x="1954781" y="5666937"/>
              <a:chExt cx="999831" cy="999831"/>
            </a:xfrm>
          </p:grpSpPr>
          <p:pic>
            <p:nvPicPr>
              <p:cNvPr id="38" name="Picture 4">
                <a:extLst>
                  <a:ext uri="{FF2B5EF4-FFF2-40B4-BE49-F238E27FC236}">
                    <a16:creationId xmlns:a16="http://schemas.microsoft.com/office/drawing/2014/main" id="{151F9D56-72F3-4918-999E-3C181E9C9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4781" y="5666937"/>
                <a:ext cx="999831" cy="999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TextBox 52">
                <a:extLst>
                  <a:ext uri="{FF2B5EF4-FFF2-40B4-BE49-F238E27FC236}">
                    <a16:creationId xmlns:a16="http://schemas.microsoft.com/office/drawing/2014/main" id="{047D9FD1-4592-4C18-BE33-63E10AB4A715}"/>
                  </a:ext>
                </a:extLst>
              </p:cNvPr>
              <p:cNvSpPr txBox="1"/>
              <p:nvPr/>
            </p:nvSpPr>
            <p:spPr>
              <a:xfrm>
                <a:off x="1965666" y="6001817"/>
                <a:ext cx="961798" cy="333321"/>
              </a:xfrm>
              <a:prstGeom prst="rect">
                <a:avLst/>
              </a:prstGeom>
              <a:noFill/>
            </p:spPr>
            <p:txBody>
              <a:bodyPr lIns="137141" tIns="109713" rIns="137141" bIns="109713" anchor="ctr">
                <a:spAutoFit/>
              </a:bodyPr>
              <a:lstStyle/>
              <a:p>
                <a:pPr algn="ctr" defTabSz="685739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450"/>
                  </a:spcAft>
                  <a:defRPr/>
                </a:pPr>
                <a:r>
                  <a:rPr lang="en-US" sz="1176" kern="0" dirty="0">
                    <a:gradFill>
                      <a:gsLst>
                        <a:gs pos="2917">
                          <a:srgbClr val="FFFFFF"/>
                        </a:gs>
                        <a:gs pos="30000">
                          <a:srgbClr val="FFFFFF"/>
                        </a:gs>
                      </a:gsLst>
                      <a:lin ang="5400000" scaled="0"/>
                    </a:gra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CODE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243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1A3AB9D5-3DA0-429A-82EC-F0E62EBB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67" y="2519979"/>
            <a:ext cx="4301369" cy="430136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885E003-6B63-4A59-A82F-7190EA75E231}"/>
              </a:ext>
            </a:extLst>
          </p:cNvPr>
          <p:cNvSpPr/>
          <p:nvPr/>
        </p:nvSpPr>
        <p:spPr>
          <a:xfrm>
            <a:off x="6493603" y="3048506"/>
            <a:ext cx="8124825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8800" dirty="0">
                <a:latin typeface="Roboto" panose="02000000000000000000"/>
              </a:rPr>
              <a:t>Como funciona</a:t>
            </a:r>
          </a:p>
          <a:p>
            <a:pPr algn="ctr"/>
            <a:r>
              <a:rPr lang="pt-BR" sz="8800" dirty="0">
                <a:solidFill>
                  <a:srgbClr val="5C2D91"/>
                </a:solidFill>
                <a:latin typeface="Roboto" panose="02000000000000000000"/>
              </a:rPr>
              <a:t>o </a:t>
            </a:r>
            <a:r>
              <a:rPr lang="pt-BR" sz="8800" dirty="0" err="1">
                <a:solidFill>
                  <a:srgbClr val="5C2D91"/>
                </a:solidFill>
                <a:latin typeface="Roboto" panose="02000000000000000000"/>
              </a:rPr>
              <a:t>blazor</a:t>
            </a:r>
            <a:r>
              <a:rPr lang="pt-BR" sz="8800" dirty="0">
                <a:latin typeface="Roboto" panose="0200000000000000000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85544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4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654FF0"/>
          </a:solidFill>
          <a:ln>
            <a:solidFill>
              <a:srgbClr val="654F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>
                <a:latin typeface="Roboto" panose="02000000000000000000"/>
              </a:rPr>
              <a:t>WEB ASSEMBLY</a:t>
            </a:r>
            <a:endParaRPr lang="pt-BR" sz="6000" dirty="0">
              <a:latin typeface="Roboto" panose="0200000000000000000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892354B-7109-4003-857C-F4D055D15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7434"/>
            <a:ext cx="9753600" cy="59817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07B4F9F-F2F8-482F-A3FA-D0DDAA01468B}"/>
              </a:ext>
            </a:extLst>
          </p:cNvPr>
          <p:cNvSpPr/>
          <p:nvPr/>
        </p:nvSpPr>
        <p:spPr>
          <a:xfrm>
            <a:off x="11607282" y="610766"/>
            <a:ext cx="4236098" cy="1940767"/>
          </a:xfrm>
          <a:prstGeom prst="rect">
            <a:avLst/>
          </a:prstGeom>
          <a:solidFill>
            <a:srgbClr val="654FF0"/>
          </a:solidFill>
          <a:ln>
            <a:solidFill>
              <a:srgbClr val="654F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059B59E-A2B4-4B9E-953A-6F8BA67F58A1}"/>
              </a:ext>
            </a:extLst>
          </p:cNvPr>
          <p:cNvSpPr txBox="1"/>
          <p:nvPr/>
        </p:nvSpPr>
        <p:spPr>
          <a:xfrm>
            <a:off x="7632441" y="2967841"/>
            <a:ext cx="721864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Ou </a:t>
            </a:r>
            <a:r>
              <a:rPr lang="pt-BR" sz="4400" i="1" dirty="0" err="1">
                <a:solidFill>
                  <a:schemeClr val="bg1"/>
                </a:solidFill>
                <a:latin typeface="Roboto" panose="02000000000000000000"/>
              </a:rPr>
              <a:t>wasm</a:t>
            </a:r>
            <a:endParaRPr lang="pt-BR" sz="4400" i="1" dirty="0">
              <a:solidFill>
                <a:schemeClr val="bg1"/>
              </a:solidFill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Código binário RAPIDAÇO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Não tem plugin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Não tem </a:t>
            </a:r>
            <a:r>
              <a:rPr lang="pt-BR" sz="4400" dirty="0" err="1">
                <a:solidFill>
                  <a:schemeClr val="bg1"/>
                </a:solidFill>
                <a:latin typeface="Roboto" panose="02000000000000000000"/>
              </a:rPr>
              <a:t>transpilação</a:t>
            </a:r>
            <a:endParaRPr lang="pt-BR" sz="4400" dirty="0">
              <a:solidFill>
                <a:schemeClr val="bg1"/>
              </a:solidFill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Roda em vários browsers</a:t>
            </a:r>
            <a:br>
              <a:rPr lang="pt-BR" sz="4400" dirty="0">
                <a:solidFill>
                  <a:schemeClr val="bg1"/>
                </a:solidFill>
                <a:latin typeface="Roboto" panose="02000000000000000000"/>
              </a:rPr>
            </a:br>
            <a:r>
              <a:rPr lang="pt-BR" sz="4400" dirty="0">
                <a:solidFill>
                  <a:schemeClr val="bg1"/>
                </a:solidFill>
                <a:latin typeface="Roboto" panose="02000000000000000000"/>
              </a:rPr>
              <a:t>						</a:t>
            </a:r>
            <a:r>
              <a:rPr lang="pt-BR" sz="1400" dirty="0">
                <a:solidFill>
                  <a:schemeClr val="bg1"/>
                </a:solidFill>
                <a:latin typeface="Roboto" panose="02000000000000000000"/>
              </a:rPr>
              <a:t>menos no </a:t>
            </a:r>
            <a:r>
              <a:rPr lang="pt-BR" sz="1400" dirty="0" err="1">
                <a:solidFill>
                  <a:schemeClr val="bg1"/>
                </a:solidFill>
                <a:latin typeface="Roboto" panose="02000000000000000000"/>
              </a:rPr>
              <a:t>ie</a:t>
            </a:r>
            <a:endParaRPr lang="pt-BR" sz="4400" dirty="0">
              <a:solidFill>
                <a:schemeClr val="bg1"/>
              </a:solidFill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955294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FEF8717-85D5-402A-B381-FBD05724881D}"/>
              </a:ext>
            </a:extLst>
          </p:cNvPr>
          <p:cNvSpPr/>
          <p:nvPr/>
        </p:nvSpPr>
        <p:spPr>
          <a:xfrm>
            <a:off x="10796424" y="0"/>
            <a:ext cx="5453226" cy="9144000"/>
          </a:xfrm>
          <a:prstGeom prst="rect">
            <a:avLst/>
          </a:prstGeom>
          <a:solidFill>
            <a:srgbClr val="00549A"/>
          </a:solidFill>
          <a:ln>
            <a:solidFill>
              <a:srgbClr val="005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187D54-FB20-4C8C-A001-EDB6B8299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856" y="552633"/>
            <a:ext cx="4678362" cy="207436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442ACDB-E809-4BAC-9818-3998D1FD506C}"/>
              </a:ext>
            </a:extLst>
          </p:cNvPr>
          <p:cNvSpPr txBox="1"/>
          <p:nvPr/>
        </p:nvSpPr>
        <p:spPr>
          <a:xfrm>
            <a:off x="11323107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Sobre o </a:t>
            </a:r>
            <a:r>
              <a:rPr lang="pt-BR" sz="40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blazor</a:t>
            </a:r>
            <a:endParaRPr lang="pt-BR" sz="40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46066D1-8653-4D3A-A4F5-C6AEA1897E18}"/>
              </a:ext>
            </a:extLst>
          </p:cNvPr>
          <p:cNvGrpSpPr/>
          <p:nvPr/>
        </p:nvGrpSpPr>
        <p:grpSpPr>
          <a:xfrm>
            <a:off x="1064267" y="1533833"/>
            <a:ext cx="7897271" cy="6593420"/>
            <a:chOff x="933638" y="1533833"/>
            <a:chExt cx="7897271" cy="659342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95EAC745-9944-48FD-9A2F-14702C3CD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9137" y="1533833"/>
              <a:ext cx="1266685" cy="1266685"/>
            </a:xfrm>
            <a:prstGeom prst="rect">
              <a:avLst/>
            </a:prstGeom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253B123E-5467-4D97-99D7-546698CE1ABE}"/>
                </a:ext>
              </a:extLst>
            </p:cNvPr>
            <p:cNvSpPr txBox="1"/>
            <p:nvPr/>
          </p:nvSpPr>
          <p:spPr>
            <a:xfrm>
              <a:off x="933638" y="3093387"/>
              <a:ext cx="3377682" cy="70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Componentes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625274E3-E4B4-475B-B5E3-1E47F7DF2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8100" y="1533833"/>
              <a:ext cx="1266685" cy="1266685"/>
            </a:xfrm>
            <a:prstGeom prst="rect">
              <a:avLst/>
            </a:prstGeom>
          </p:spPr>
        </p:pic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D6353686-C7F3-4180-8F4F-4C037A0DA5F3}"/>
                </a:ext>
              </a:extLst>
            </p:cNvPr>
            <p:cNvSpPr txBox="1"/>
            <p:nvPr/>
          </p:nvSpPr>
          <p:spPr>
            <a:xfrm>
              <a:off x="5432601" y="3093387"/>
              <a:ext cx="337768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Classes .NET</a:t>
              </a:r>
            </a:p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compiladas</a:t>
              </a:r>
            </a:p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em </a:t>
              </a:r>
              <a:r>
                <a:rPr lang="pt-BR" sz="4000" dirty="0" err="1">
                  <a:latin typeface="Roboto" panose="02000000000000000000" pitchFamily="2" charset="0"/>
                  <a:ea typeface="Roboto" panose="02000000000000000000" pitchFamily="2" charset="0"/>
                </a:rPr>
                <a:t>assembly</a:t>
              </a:r>
              <a:endParaRPr lang="pt-BR" sz="40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92A327EF-44F3-49A7-B276-925AD5D5D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763" y="5244260"/>
              <a:ext cx="1266685" cy="1266685"/>
            </a:xfrm>
            <a:prstGeom prst="rect">
              <a:avLst/>
            </a:prstGeom>
          </p:spPr>
        </p:pic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851D5022-8491-4F81-92A7-3762D669C22E}"/>
                </a:ext>
              </a:extLst>
            </p:cNvPr>
            <p:cNvSpPr txBox="1"/>
            <p:nvPr/>
          </p:nvSpPr>
          <p:spPr>
            <a:xfrm>
              <a:off x="954264" y="6803814"/>
              <a:ext cx="337768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Extensão</a:t>
              </a:r>
            </a:p>
            <a:p>
              <a:pPr algn="ctr"/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  <a:r>
                <a:rPr lang="pt-BR" sz="4000" dirty="0" err="1">
                  <a:latin typeface="Roboto" panose="02000000000000000000" pitchFamily="2" charset="0"/>
                  <a:ea typeface="Roboto" panose="02000000000000000000" pitchFamily="2" charset="0"/>
                </a:rPr>
                <a:t>blazor</a:t>
              </a:r>
              <a:endParaRPr lang="pt-BR" sz="40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3C8450A0-B1FC-41C5-B171-858996877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8726" y="5244260"/>
              <a:ext cx="1266685" cy="1266685"/>
            </a:xfrm>
            <a:prstGeom prst="rect">
              <a:avLst/>
            </a:prstGeom>
          </p:spPr>
        </p:pic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5A1451E2-1D12-4309-87AF-DAF744B945B7}"/>
                </a:ext>
              </a:extLst>
            </p:cNvPr>
            <p:cNvSpPr txBox="1"/>
            <p:nvPr/>
          </p:nvSpPr>
          <p:spPr>
            <a:xfrm>
              <a:off x="5453227" y="6803814"/>
              <a:ext cx="337768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dirty="0" err="1">
                  <a:latin typeface="Roboto" panose="02000000000000000000" pitchFamily="2" charset="0"/>
                  <a:ea typeface="Roboto" panose="02000000000000000000" pitchFamily="2" charset="0"/>
                </a:rPr>
                <a:t>Renderizado</a:t>
              </a:r>
              <a:r>
                <a:rPr lang="pt-BR" sz="4000" dirty="0">
                  <a:latin typeface="Roboto" panose="02000000000000000000" pitchFamily="2" charset="0"/>
                  <a:ea typeface="Roboto" panose="02000000000000000000" pitchFamily="2" charset="0"/>
                </a:rPr>
                <a:t> na render </a:t>
              </a:r>
              <a:r>
                <a:rPr lang="pt-BR" sz="4000" dirty="0" err="1">
                  <a:latin typeface="Roboto" panose="02000000000000000000" pitchFamily="2" charset="0"/>
                  <a:ea typeface="Roboto" panose="02000000000000000000" pitchFamily="2" charset="0"/>
                </a:rPr>
                <a:t>tree</a:t>
              </a:r>
              <a:endParaRPr lang="pt-BR" sz="40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57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5F9CE76-CB5C-45B3-A3E5-6ACC1654838B}"/>
              </a:ext>
            </a:extLst>
          </p:cNvPr>
          <p:cNvSpPr txBox="1">
            <a:spLocks/>
          </p:cNvSpPr>
          <p:nvPr/>
        </p:nvSpPr>
        <p:spPr>
          <a:xfrm>
            <a:off x="0" y="1048659"/>
            <a:ext cx="16249650" cy="2059289"/>
          </a:xfrm>
          <a:prstGeom prst="rect">
            <a:avLst/>
          </a:prstGeom>
        </p:spPr>
        <p:txBody>
          <a:bodyPr vert="horz" lIns="121872" tIns="60936" rIns="121872" bIns="60936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461" dirty="0">
                <a:latin typeface="Oswald" panose="00000500000000000000" pitchFamily="2" charset="0"/>
              </a:rPr>
              <a:t>RENDER TREE</a:t>
            </a:r>
          </a:p>
        </p:txBody>
      </p:sp>
      <p:pic>
        <p:nvPicPr>
          <p:cNvPr id="5" name="Imagem 4" descr="Uma imagem contendo texto, mapa&#10;&#10;Descrição gerada com muito alta confiança">
            <a:extLst>
              <a:ext uri="{FF2B5EF4-FFF2-40B4-BE49-F238E27FC236}">
                <a16:creationId xmlns:a16="http://schemas.microsoft.com/office/drawing/2014/main" id="{9A271CB4-0ABE-4049-A655-470DE3610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37" y="3107948"/>
            <a:ext cx="12000576" cy="560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70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aptura de tela&#10;&#10;Descrição gerada com alta confiança">
            <a:extLst>
              <a:ext uri="{FF2B5EF4-FFF2-40B4-BE49-F238E27FC236}">
                <a16:creationId xmlns:a16="http://schemas.microsoft.com/office/drawing/2014/main" id="{78FD5071-079A-46F5-B5EC-5792F8561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21" y="1454906"/>
            <a:ext cx="5076646" cy="468179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1AA6FE0-F5C9-44F0-8772-0B78EA5CB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628" y="2425960"/>
            <a:ext cx="8673301" cy="371074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00549A"/>
          </a:solidFill>
          <a:ln>
            <a:solidFill>
              <a:srgbClr val="005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6000" dirty="0">
                <a:latin typeface="Roboto" panose="02000000000000000000"/>
              </a:rPr>
              <a:t>Modelos de hospedagem</a:t>
            </a:r>
            <a:endParaRPr lang="pt-BR" sz="6000">
              <a:latin typeface="Roboto" panose="0200000000000000000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E22C990-2574-4CF8-BDD9-EE2B89BD6D86}"/>
              </a:ext>
            </a:extLst>
          </p:cNvPr>
          <p:cNvSpPr txBox="1"/>
          <p:nvPr/>
        </p:nvSpPr>
        <p:spPr>
          <a:xfrm>
            <a:off x="2045182" y="6253142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err="1"/>
              <a:t>client-side</a:t>
            </a:r>
            <a:endParaRPr lang="pt-BR" sz="3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988387-73CA-4721-8F2D-EC1AC40BD55C}"/>
              </a:ext>
            </a:extLst>
          </p:cNvPr>
          <p:cNvSpPr txBox="1"/>
          <p:nvPr/>
        </p:nvSpPr>
        <p:spPr>
          <a:xfrm>
            <a:off x="10285847" y="6253141"/>
            <a:ext cx="2210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server-</a:t>
            </a:r>
            <a:r>
              <a:rPr lang="pt-BR" sz="3200" dirty="0" err="1"/>
              <a:t>side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21757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E30798-8C89-40A9-94E1-EB2FC40423D8}"/>
              </a:ext>
            </a:extLst>
          </p:cNvPr>
          <p:cNvSpPr/>
          <p:nvPr/>
        </p:nvSpPr>
        <p:spPr>
          <a:xfrm>
            <a:off x="0" y="7539134"/>
            <a:ext cx="16249650" cy="1604865"/>
          </a:xfrm>
          <a:prstGeom prst="rect">
            <a:avLst/>
          </a:prstGeom>
          <a:solidFill>
            <a:srgbClr val="00549A"/>
          </a:solidFill>
          <a:ln>
            <a:solidFill>
              <a:srgbClr val="005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6000" dirty="0">
                <a:latin typeface="Roboto" panose="02000000000000000000"/>
              </a:rPr>
              <a:t>Pra entendermos melhor...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F456465-7855-4F99-821C-2F3A8BA9B400}"/>
              </a:ext>
            </a:extLst>
          </p:cNvPr>
          <p:cNvSpPr txBox="1"/>
          <p:nvPr/>
        </p:nvSpPr>
        <p:spPr>
          <a:xfrm>
            <a:off x="1942299" y="2239346"/>
            <a:ext cx="12365052" cy="45243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latin typeface="Roboto" panose="02000000000000000000"/>
              </a:rPr>
              <a:t>O C# e o </a:t>
            </a:r>
            <a:r>
              <a:rPr lang="pt-BR" sz="3200" dirty="0" err="1">
                <a:latin typeface="Roboto" panose="02000000000000000000"/>
              </a:rPr>
              <a:t>Blazor</a:t>
            </a:r>
            <a:r>
              <a:rPr lang="pt-BR" sz="3200" dirty="0">
                <a:latin typeface="Roboto" panose="02000000000000000000"/>
              </a:rPr>
              <a:t> são compilados para um </a:t>
            </a:r>
            <a:r>
              <a:rPr lang="pt-BR" sz="3200" i="1" dirty="0" err="1">
                <a:latin typeface="Roboto" panose="02000000000000000000"/>
              </a:rPr>
              <a:t>assembly</a:t>
            </a:r>
            <a:r>
              <a:rPr lang="pt-BR" sz="3200" dirty="0">
                <a:latin typeface="Roboto" panose="02000000000000000000"/>
              </a:rPr>
              <a:t> .NET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latin typeface="Roboto" panose="02000000000000000000"/>
              </a:rPr>
              <a:t>Os </a:t>
            </a:r>
            <a:r>
              <a:rPr lang="pt-BR" sz="3200" i="1" dirty="0" err="1">
                <a:latin typeface="Roboto" panose="02000000000000000000"/>
              </a:rPr>
              <a:t>assemblies</a:t>
            </a:r>
            <a:r>
              <a:rPr lang="pt-BR" sz="3200" dirty="0">
                <a:latin typeface="Roboto" panose="02000000000000000000"/>
              </a:rPr>
              <a:t> e o </a:t>
            </a:r>
            <a:r>
              <a:rPr lang="pt-BR" sz="3200" i="1" dirty="0" err="1">
                <a:latin typeface="Roboto" panose="02000000000000000000"/>
              </a:rPr>
              <a:t>runtime</a:t>
            </a:r>
            <a:r>
              <a:rPr lang="pt-BR" sz="3200" dirty="0">
                <a:latin typeface="Roboto" panose="02000000000000000000"/>
              </a:rPr>
              <a:t> são baixados pelo navegador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latin typeface="Roboto" panose="02000000000000000000"/>
              </a:rPr>
              <a:t>Tudo é compactado pra melhoria de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latin typeface="Roboto" panose="02000000000000000000"/>
              </a:rPr>
              <a:t>O código não utilizado é retirado pela IL (</a:t>
            </a:r>
            <a:r>
              <a:rPr lang="pt-BR" sz="3200" i="1" dirty="0" err="1">
                <a:latin typeface="Roboto" panose="02000000000000000000"/>
              </a:rPr>
              <a:t>intermediate</a:t>
            </a:r>
            <a:r>
              <a:rPr lang="pt-BR" sz="3200" i="1" dirty="0">
                <a:latin typeface="Roboto" panose="02000000000000000000"/>
              </a:rPr>
              <a:t> </a:t>
            </a:r>
            <a:r>
              <a:rPr lang="pt-BR" sz="3200" i="1" dirty="0" err="1">
                <a:latin typeface="Roboto" panose="02000000000000000000"/>
              </a:rPr>
              <a:t>language</a:t>
            </a:r>
            <a:r>
              <a:rPr lang="pt-BR" sz="3200" dirty="0">
                <a:latin typeface="Roboto" panose="0200000000000000000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latin typeface="Roboto" panose="02000000000000000000"/>
              </a:rPr>
              <a:t>.NET </a:t>
            </a:r>
            <a:r>
              <a:rPr lang="pt-BR" sz="3200" i="1" dirty="0" err="1">
                <a:latin typeface="Roboto" panose="02000000000000000000"/>
              </a:rPr>
              <a:t>runtime</a:t>
            </a:r>
            <a:r>
              <a:rPr lang="pt-BR" sz="3200" dirty="0">
                <a:latin typeface="Roboto" panose="02000000000000000000"/>
              </a:rPr>
              <a:t> e </a:t>
            </a:r>
            <a:r>
              <a:rPr lang="pt-BR" sz="3200" i="1" dirty="0" err="1">
                <a:latin typeface="Roboto" panose="02000000000000000000"/>
              </a:rPr>
              <a:t>assemblies</a:t>
            </a:r>
            <a:r>
              <a:rPr lang="pt-BR" sz="3200" dirty="0">
                <a:latin typeface="Roboto" panose="02000000000000000000"/>
              </a:rPr>
              <a:t> ficam no cache</a:t>
            </a:r>
          </a:p>
        </p:txBody>
      </p:sp>
    </p:spTree>
    <p:extLst>
      <p:ext uri="{BB962C8B-B14F-4D97-AF65-F5344CB8AC3E}">
        <p14:creationId xmlns:p14="http://schemas.microsoft.com/office/powerpoint/2010/main" val="2751596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áficos vetoriais&#10;&#10;Descrição gerada com alta confiança">
            <a:extLst>
              <a:ext uri="{FF2B5EF4-FFF2-40B4-BE49-F238E27FC236}">
                <a16:creationId xmlns:a16="http://schemas.microsoft.com/office/drawing/2014/main" id="{1A3AB9D5-3DA0-429A-82EC-F0E62EBB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67" y="2519979"/>
            <a:ext cx="4301369" cy="430136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885E003-6B63-4A59-A82F-7190EA75E231}"/>
              </a:ext>
            </a:extLst>
          </p:cNvPr>
          <p:cNvSpPr/>
          <p:nvPr/>
        </p:nvSpPr>
        <p:spPr>
          <a:xfrm>
            <a:off x="6493603" y="3048506"/>
            <a:ext cx="8124825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8800" dirty="0">
                <a:latin typeface="Roboto" panose="02000000000000000000"/>
              </a:rPr>
              <a:t>Chega de teoria...</a:t>
            </a:r>
          </a:p>
        </p:txBody>
      </p:sp>
    </p:spTree>
    <p:extLst>
      <p:ext uri="{BB962C8B-B14F-4D97-AF65-F5344CB8AC3E}">
        <p14:creationId xmlns:p14="http://schemas.microsoft.com/office/powerpoint/2010/main" val="3265449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FEF8717-85D5-402A-B381-FBD05724881D}"/>
              </a:ext>
            </a:extLst>
          </p:cNvPr>
          <p:cNvSpPr/>
          <p:nvPr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5C2D91"/>
          </a:solidFill>
          <a:ln>
            <a:solidFill>
              <a:srgbClr val="5C2D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187D54-FB20-4C8C-A001-EDB6B8299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442ACDB-E809-4BAC-9818-3998D1FD506C}"/>
              </a:ext>
            </a:extLst>
          </p:cNvPr>
          <p:cNvSpPr txBox="1"/>
          <p:nvPr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DEMO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4AECA3C-7139-4DD2-B33F-4C7B2408313E}"/>
              </a:ext>
            </a:extLst>
          </p:cNvPr>
          <p:cNvSpPr/>
          <p:nvPr/>
        </p:nvSpPr>
        <p:spPr>
          <a:xfrm>
            <a:off x="11691113" y="465628"/>
            <a:ext cx="4087977" cy="1705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699482-55FD-488C-A51E-BA6FC58B4D3C}"/>
              </a:ext>
            </a:extLst>
          </p:cNvPr>
          <p:cNvSpPr txBox="1"/>
          <p:nvPr/>
        </p:nvSpPr>
        <p:spPr>
          <a:xfrm>
            <a:off x="6030589" y="3026985"/>
            <a:ext cx="566052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Roboto" panose="02000000000000000000"/>
              </a:rPr>
              <a:t>Criar um projeto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Roboto" panose="02000000000000000000"/>
              </a:rPr>
              <a:t>Rotas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Roboto" panose="02000000000000000000"/>
              </a:rPr>
              <a:t>@</a:t>
            </a:r>
            <a:r>
              <a:rPr lang="pt-BR" sz="3600" dirty="0" err="1">
                <a:latin typeface="Roboto" panose="02000000000000000000"/>
              </a:rPr>
              <a:t>functions</a:t>
            </a:r>
            <a:endParaRPr lang="pt-BR" sz="3600" dirty="0">
              <a:latin typeface="Roboto" panose="0200000000000000000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Roboto" panose="02000000000000000000"/>
              </a:rPr>
              <a:t>Injeção de dependência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Roboto" panose="02000000000000000000"/>
              </a:rPr>
              <a:t>Parâmetros</a:t>
            </a:r>
          </a:p>
          <a:p>
            <a:endParaRPr lang="pt-BR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91568BF2-9766-4CEC-90D0-BD2F4781D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56" y="5407564"/>
            <a:ext cx="5475081" cy="381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50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CF070AC-A1F7-4597-AD40-41FAD64E5981}"/>
              </a:ext>
            </a:extLst>
          </p:cNvPr>
          <p:cNvSpPr/>
          <p:nvPr/>
        </p:nvSpPr>
        <p:spPr>
          <a:xfrm>
            <a:off x="5719115" y="886664"/>
            <a:ext cx="3175869" cy="953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98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cs typeface="Segoe UI" panose="020B0502040204020203" pitchFamily="34" charset="0"/>
              </a:rPr>
              <a:t>Dúvidas</a:t>
            </a:r>
            <a:r>
              <a:rPr lang="en-US" sz="5598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  <a:cs typeface="Segoe UI" panose="020B0502040204020203" pitchFamily="34" charset="0"/>
              </a:rPr>
              <a:t>?</a:t>
            </a:r>
            <a:endParaRPr lang="pt-BR" sz="5598" dirty="0">
              <a:solidFill>
                <a:schemeClr val="tx1">
                  <a:lumMod val="65000"/>
                  <a:lumOff val="35000"/>
                </a:schemeClr>
              </a:solidFill>
              <a:latin typeface="Roboto"/>
              <a:cs typeface="Segoe UI" panose="020B0502040204020203" pitchFamily="34" charset="0"/>
            </a:endParaRPr>
          </a:p>
        </p:txBody>
      </p:sp>
      <p:pic>
        <p:nvPicPr>
          <p:cNvPr id="8" name="Imagem 7" descr="Uma imagem contendo cachorro, sentado, pequeno, animal&#10;&#10;Descrição gerada com muito alta confiança">
            <a:extLst>
              <a:ext uri="{FF2B5EF4-FFF2-40B4-BE49-F238E27FC236}">
                <a16:creationId xmlns:a16="http://schemas.microsoft.com/office/drawing/2014/main" id="{F9CF3E3A-BD26-47EC-9986-6C2329E2B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9750" l="7667" r="95333">
                        <a14:foregroundMark x1="39167" y1="86250" x2="35333" y2="99750"/>
                        <a14:backgroundMark x1="10000" y1="16250" x2="10000" y2="16250"/>
                        <a14:backgroundMark x1="10167" y1="19500" x2="10167" y2="19500"/>
                        <a14:backgroundMark x1="10333" y1="20000" x2="10333" y2="20000"/>
                        <a14:backgroundMark x1="9833" y1="19500" x2="15000" y2="23000"/>
                        <a14:backgroundMark x1="11667" y1="17000" x2="10833" y2="18250"/>
                        <a14:backgroundMark x1="8500" y1="17000" x2="10000" y2="22500"/>
                        <a14:backgroundMark x1="8333" y1="18000" x2="10167" y2="18000"/>
                        <a14:backgroundMark x1="33000" y1="10000" x2="33000" y2="10000"/>
                        <a14:backgroundMark x1="31833" y1="10000" x2="31833" y2="10000"/>
                        <a14:backgroundMark x1="31167" y1="10250" x2="31167" y2="10250"/>
                        <a14:backgroundMark x1="31333" y1="10000" x2="34667" y2="11250"/>
                        <a14:backgroundMark x1="32333" y1="9750" x2="31500" y2="10000"/>
                        <a14:backgroundMark x1="35667" y1="12750" x2="35833" y2="14000"/>
                        <a14:backgroundMark x1="63167" y1="11000" x2="64667" y2="8250"/>
                        <a14:backgroundMark x1="66167" y1="4250" x2="66167" y2="4250"/>
                        <a14:backgroundMark x1="66000" y1="4500" x2="66000" y2="4500"/>
                        <a14:backgroundMark x1="62333" y1="5750" x2="62333" y2="5750"/>
                        <a14:backgroundMark x1="66333" y1="3750" x2="66333" y2="3750"/>
                        <a14:backgroundMark x1="65500" y1="3750" x2="65500" y2="3750"/>
                        <a14:backgroundMark x1="64333" y1="8500" x2="64333" y2="8500"/>
                        <a14:backgroundMark x1="64833" y1="7750" x2="64833" y2="7750"/>
                        <a14:backgroundMark x1="4167" y1="38000" x2="11167" y2="36250"/>
                        <a14:backgroundMark x1="11167" y1="36250" x2="17500" y2="38000"/>
                        <a14:backgroundMark x1="17500" y1="38000" x2="23000" y2="42250"/>
                        <a14:backgroundMark x1="23000" y1="42250" x2="25000" y2="51000"/>
                        <a14:backgroundMark x1="25000" y1="51000" x2="21333" y2="58250"/>
                        <a14:backgroundMark x1="21333" y1="58250" x2="7167" y2="58750"/>
                        <a14:backgroundMark x1="7167" y1="58750" x2="3833" y2="50250"/>
                        <a14:backgroundMark x1="3833" y1="50250" x2="3000" y2="41250"/>
                        <a14:backgroundMark x1="3000" y1="41250" x2="4500" y2="36750"/>
                        <a14:backgroundMark x1="14333" y1="43000" x2="9333" y2="50750"/>
                        <a14:backgroundMark x1="9333" y1="50750" x2="9667" y2="38000"/>
                        <a14:backgroundMark x1="9667" y1="38000" x2="15500" y2="40500"/>
                        <a14:backgroundMark x1="15500" y1="40500" x2="8333" y2="48500"/>
                        <a14:backgroundMark x1="8333" y1="48500" x2="20500" y2="42000"/>
                        <a14:backgroundMark x1="20500" y1="42000" x2="11000" y2="51500"/>
                        <a14:backgroundMark x1="11000" y1="51500" x2="8833" y2="50500"/>
                        <a14:backgroundMark x1="18167" y1="48750" x2="19500" y2="46250"/>
                        <a14:backgroundMark x1="29000" y1="25500" x2="35500" y2="13000"/>
                        <a14:backgroundMark x1="35500" y1="13000" x2="28000" y2="11500"/>
                        <a14:backgroundMark x1="28000" y1="11500" x2="36000" y2="7250"/>
                        <a14:backgroundMark x1="36000" y1="7250" x2="30167" y2="21750"/>
                        <a14:backgroundMark x1="30167" y1="21750" x2="37833" y2="22000"/>
                        <a14:backgroundMark x1="37833" y1="22000" x2="38167" y2="24000"/>
                        <a14:backgroundMark x1="35000" y1="25000" x2="41667" y2="24250"/>
                        <a14:backgroundMark x1="60333" y1="9250" x2="66167" y2="6750"/>
                        <a14:backgroundMark x1="66167" y1="6750" x2="60667" y2="20250"/>
                        <a14:backgroundMark x1="85167" y1="25500" x2="91500" y2="22750"/>
                        <a14:backgroundMark x1="91500" y1="22750" x2="95667" y2="28500"/>
                        <a14:backgroundMark x1="83667" y1="45250" x2="82667" y2="48250"/>
                        <a14:backgroundMark x1="93000" y1="31750" x2="95500" y2="33000"/>
                        <a14:backgroundMark x1="59500" y1="7000" x2="61000" y2="5750"/>
                        <a14:backgroundMark x1="62000" y1="4500" x2="61000" y2="7000"/>
                        <a14:backgroundMark x1="39000" y1="8000" x2="32500" y2="9750"/>
                        <a14:backgroundMark x1="32500" y1="9750" x2="44333" y2="15750"/>
                        <a14:backgroundMark x1="31167" y1="15000" x2="34333" y2="17000"/>
                        <a14:backgroundMark x1="45000" y1="17250" x2="40667" y2="18000"/>
                        <a14:backgroundMark x1="38167" y1="15500" x2="38167" y2="15500"/>
                        <a14:backgroundMark x1="37500" y1="16500" x2="37500" y2="16500"/>
                        <a14:backgroundMark x1="37333" y1="16500" x2="37333" y2="16500"/>
                        <a14:backgroundMark x1="36833" y1="17750" x2="36833" y2="17750"/>
                        <a14:backgroundMark x1="36333" y1="18750" x2="36333" y2="18750"/>
                        <a14:backgroundMark x1="36167" y1="19750" x2="36167" y2="19750"/>
                        <a14:backgroundMark x1="35667" y1="17750" x2="29333" y2="18500"/>
                        <a14:backgroundMark x1="29333" y1="18500" x2="25667" y2="9000"/>
                        <a14:backgroundMark x1="25667" y1="9000" x2="28333" y2="19750"/>
                        <a14:backgroundMark x1="28333" y1="19750" x2="26167" y2="7250"/>
                        <a14:backgroundMark x1="26167" y1="7250" x2="29500" y2="20000"/>
                        <a14:backgroundMark x1="29500" y1="20000" x2="31000" y2="16750"/>
                        <a14:backgroundMark x1="36667" y1="15500" x2="35667" y2="21750"/>
                        <a14:backgroundMark x1="38833" y1="30250" x2="40333" y2="31500"/>
                        <a14:backgroundMark x1="9667" y1="25000" x2="15333" y2="47000"/>
                        <a14:backgroundMark x1="15333" y1="47000" x2="19333" y2="5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102" y="2032992"/>
            <a:ext cx="10663833" cy="71092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F268C8B-6C8B-40D8-A536-78E6A3346D5B}"/>
              </a:ext>
            </a:extLst>
          </p:cNvPr>
          <p:cNvSpPr txBox="1"/>
          <p:nvPr/>
        </p:nvSpPr>
        <p:spPr>
          <a:xfrm rot="19975869">
            <a:off x="1881109" y="3493363"/>
            <a:ext cx="2383986" cy="5978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251" dirty="0">
                <a:solidFill>
                  <a:srgbClr val="E9540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pt-BR" dirty="0">
              <a:solidFill>
                <a:srgbClr val="E9540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3BACE8B-8167-4130-BBFC-69B95D1A5E47}"/>
              </a:ext>
            </a:extLst>
          </p:cNvPr>
          <p:cNvSpPr txBox="1"/>
          <p:nvPr/>
        </p:nvSpPr>
        <p:spPr>
          <a:xfrm rot="19975869">
            <a:off x="4047039" y="1996464"/>
            <a:ext cx="1455848" cy="3496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124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pt-BR" sz="1599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0224164-C35D-4E53-B620-B622F189ACF2}"/>
              </a:ext>
            </a:extLst>
          </p:cNvPr>
          <p:cNvSpPr txBox="1"/>
          <p:nvPr/>
        </p:nvSpPr>
        <p:spPr>
          <a:xfrm>
            <a:off x="7157118" y="1378913"/>
            <a:ext cx="1242648" cy="2922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393" dirty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pt-BR" sz="1466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F97521-9F03-40A8-BCEA-1D4F6DBF5148}"/>
              </a:ext>
            </a:extLst>
          </p:cNvPr>
          <p:cNvSpPr txBox="1"/>
          <p:nvPr/>
        </p:nvSpPr>
        <p:spPr>
          <a:xfrm rot="1800000">
            <a:off x="10175229" y="736682"/>
            <a:ext cx="2015295" cy="499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1854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pt-BR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C21A06E-BECE-4613-9B26-89DC09D42C4C}"/>
              </a:ext>
            </a:extLst>
          </p:cNvPr>
          <p:cNvSpPr txBox="1"/>
          <p:nvPr/>
        </p:nvSpPr>
        <p:spPr>
          <a:xfrm rot="2700000">
            <a:off x="11364937" y="3407395"/>
            <a:ext cx="2015295" cy="499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1854" dirty="0">
                <a:solidFill>
                  <a:srgbClr val="159CF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pt-BR" dirty="0">
              <a:solidFill>
                <a:srgbClr val="159CF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66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80B238E7-BD03-45AE-AEF5-EEB9965650EA}"/>
              </a:ext>
            </a:extLst>
          </p:cNvPr>
          <p:cNvSpPr txBox="1">
            <a:spLocks/>
          </p:cNvSpPr>
          <p:nvPr/>
        </p:nvSpPr>
        <p:spPr>
          <a:xfrm>
            <a:off x="5842138" y="2751817"/>
            <a:ext cx="10407512" cy="3640367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vert="horz" lIns="121872" tIns="60936" rIns="121872" bIns="60936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chemeClr val="accent1"/>
                </a:solidFill>
                <a:latin typeface="Roboto" panose="02000000000000000000"/>
                <a:cs typeface="Segoe UI" panose="020B0502040204020203" pitchFamily="34" charset="0"/>
              </a:rPr>
              <a:t>github.com</a:t>
            </a:r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/</a:t>
            </a:r>
            <a:r>
              <a:rPr lang="pt-BR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vmussak</a:t>
            </a:r>
            <a:endParaRPr lang="pt-BR" sz="36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/>
              <a:cs typeface="Segoe UI" panose="020B0502040204020203" pitchFamily="34" charset="0"/>
            </a:endParaRPr>
          </a:p>
          <a:p>
            <a:endParaRPr lang="pt-BR" sz="3600" dirty="0">
              <a:latin typeface="Roboto" panose="02000000000000000000"/>
              <a:cs typeface="Segoe UI" panose="020B0502040204020203" pitchFamily="34" charset="0"/>
            </a:endParaRPr>
          </a:p>
          <a:p>
            <a:r>
              <a:rPr lang="pt-BR" sz="3600" dirty="0">
                <a:solidFill>
                  <a:schemeClr val="accent1"/>
                </a:solidFill>
                <a:latin typeface="Roboto" panose="02000000000000000000"/>
                <a:cs typeface="Segoe UI" panose="020B0502040204020203" pitchFamily="34" charset="0"/>
              </a:rPr>
              <a:t>linkedIn.com/in</a:t>
            </a:r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/</a:t>
            </a:r>
            <a:r>
              <a:rPr lang="pt-BR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viniciusmussak</a:t>
            </a:r>
            <a:endParaRPr lang="pt-BR" sz="36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/>
              <a:cs typeface="Segoe UI" panose="020B0502040204020203" pitchFamily="34" charset="0"/>
            </a:endParaRPr>
          </a:p>
          <a:p>
            <a:endParaRPr lang="pt-BR" sz="3600" dirty="0">
              <a:latin typeface="Roboto" panose="02000000000000000000"/>
              <a:cs typeface="Segoe UI" panose="020B0502040204020203" pitchFamily="34" charset="0"/>
            </a:endParaRPr>
          </a:p>
          <a:p>
            <a:r>
              <a:rPr lang="pt-BR" sz="3600" dirty="0">
                <a:solidFill>
                  <a:schemeClr val="accent1"/>
                </a:solidFill>
                <a:latin typeface="Roboto" panose="02000000000000000000"/>
                <a:cs typeface="Segoe UI" panose="020B0502040204020203" pitchFamily="34" charset="0"/>
              </a:rPr>
              <a:t>twitter.com</a:t>
            </a:r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/</a:t>
            </a:r>
            <a:r>
              <a:rPr lang="pt-BR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ViniciusMussak</a:t>
            </a:r>
            <a:endParaRPr lang="pt-BR" sz="36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/>
              <a:cs typeface="Segoe UI" panose="020B0502040204020203" pitchFamily="34" charset="0"/>
            </a:endParaRPr>
          </a:p>
          <a:p>
            <a:endParaRPr lang="pt-BR" sz="3600" dirty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/>
              <a:cs typeface="Segoe UI" panose="020B0502040204020203" pitchFamily="34" charset="0"/>
            </a:endParaRPr>
          </a:p>
          <a:p>
            <a:r>
              <a:rPr lang="pt-B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/>
                <a:cs typeface="Segoe UI" panose="020B0502040204020203" pitchFamily="34" charset="0"/>
              </a:rPr>
              <a:t>viniciusmussak.net</a:t>
            </a:r>
          </a:p>
        </p:txBody>
      </p:sp>
    </p:spTree>
    <p:extLst>
      <p:ext uri="{BB962C8B-B14F-4D97-AF65-F5344CB8AC3E}">
        <p14:creationId xmlns:p14="http://schemas.microsoft.com/office/powerpoint/2010/main" val="222663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336</Words>
  <Application>Microsoft Office PowerPoint</Application>
  <PresentationFormat>Personalizar</PresentationFormat>
  <Paragraphs>110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42" baseType="lpstr">
      <vt:lpstr>ＭＳ Ｐゴシック</vt:lpstr>
      <vt:lpstr>Arial</vt:lpstr>
      <vt:lpstr>Arial Narrow</vt:lpstr>
      <vt:lpstr>Calibri</vt:lpstr>
      <vt:lpstr>Consolas</vt:lpstr>
      <vt:lpstr>Lato</vt:lpstr>
      <vt:lpstr>Lato Black</vt:lpstr>
      <vt:lpstr>Montserrat-Bold</vt:lpstr>
      <vt:lpstr>Oswald</vt:lpstr>
      <vt:lpstr>Roboto</vt:lpstr>
      <vt:lpstr>Roboto Black</vt:lpstr>
      <vt:lpstr>Roboto Condensed</vt:lpstr>
      <vt:lpstr>Roboto Light</vt:lpstr>
      <vt:lpstr>Roboto Medium</vt:lpstr>
      <vt:lpstr>Roboto Thin</vt:lpstr>
      <vt:lpstr>Segoe UI</vt:lpstr>
      <vt:lpstr>Segoe UI Semibold</vt:lpstr>
      <vt:lpstr>1_Personalizar design</vt:lpstr>
      <vt:lpstr>TRILHA .NET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TRILHA .NET</dc:title>
  <dc:creator>VINICIUS MUSSAK</dc:creator>
  <cp:lastModifiedBy>VINICIUS MUSSAK</cp:lastModifiedBy>
  <cp:revision>5</cp:revision>
  <dcterms:created xsi:type="dcterms:W3CDTF">2019-06-14T18:35:09Z</dcterms:created>
  <dcterms:modified xsi:type="dcterms:W3CDTF">2019-06-15T02:16:49Z</dcterms:modified>
</cp:coreProperties>
</file>